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87" r:id="rId2"/>
    <p:sldId id="296" r:id="rId3"/>
    <p:sldId id="298" r:id="rId4"/>
    <p:sldId id="290" r:id="rId5"/>
    <p:sldId id="292" r:id="rId6"/>
    <p:sldId id="288" r:id="rId7"/>
    <p:sldId id="294" r:id="rId8"/>
    <p:sldId id="293" r:id="rId9"/>
    <p:sldId id="29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3DB9"/>
    <a:srgbClr val="BCA4E4"/>
    <a:srgbClr val="DBC9ED"/>
    <a:srgbClr val="BC9ADE"/>
    <a:srgbClr val="D1BAE8"/>
    <a:srgbClr val="9660CC"/>
    <a:srgbClr val="332062"/>
    <a:srgbClr val="582B85"/>
    <a:srgbClr val="412062"/>
    <a:srgbClr val="6E3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65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D9F7-B485-47DF-AD98-4B333CCCF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A2DA9-E22E-4386-9460-2F8A8B157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CCD7-5F8C-4BA6-A6F8-7D62A057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93D66-A6A9-4D52-B8A1-0E7EC325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DC330-5976-4586-959A-0054849A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0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4DE307-DFD4-4644-939D-A1191EDC21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0038" y="0"/>
            <a:ext cx="427196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5900543-B43F-4D9F-AF25-53BAB7F1A7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5913" y="0"/>
            <a:ext cx="425608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9FBCA67-65DC-4C4C-91D6-73F377F22D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1966" y="0"/>
            <a:ext cx="27432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D7EA2D2-4BC7-48C0-BC5F-167D41E294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3335" y="0"/>
            <a:ext cx="7361695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D73B87B-5640-4F38-A6E5-9E275B4861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358B07-A2E3-477D-9EE3-B3A7350A2F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88637" y="1"/>
            <a:ext cx="27586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7D5A5C5-6CBF-479B-B59D-0E0E019DBD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8637" y="3626602"/>
            <a:ext cx="2743201" cy="323139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B1FE9239-213E-4780-B332-7585AD5CCD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45438" y="1"/>
            <a:ext cx="2558000" cy="685799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0C567A0-6BC9-449C-B957-1FEF74A411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8834" y="0"/>
            <a:ext cx="9144000" cy="6858000"/>
          </a:xfrm>
          <a:custGeom>
            <a:avLst/>
            <a:gdLst>
              <a:gd name="connsiteX0" fmla="*/ 0 w 9144000"/>
              <a:gd name="connsiteY0" fmla="*/ 5238427 h 6858000"/>
              <a:gd name="connsiteX1" fmla="*/ 9144000 w 9144000"/>
              <a:gd name="connsiteY1" fmla="*/ 5238427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728420 h 6858000"/>
              <a:gd name="connsiteX7" fmla="*/ 0 w 9144000"/>
              <a:gd name="connsiteY7" fmla="*/ 7284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0" y="5238427"/>
                </a:moveTo>
                <a:lnTo>
                  <a:pt x="9144000" y="5238427"/>
                </a:lnTo>
                <a:lnTo>
                  <a:pt x="9144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728420"/>
                </a:lnTo>
                <a:lnTo>
                  <a:pt x="0" y="728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8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C41B4E1-3548-4BDD-B29E-F99129EDFB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39085" y="682625"/>
            <a:ext cx="9713831" cy="54927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7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56DFCF-7DA2-4200-AF2F-E106E55935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1775" y="682625"/>
            <a:ext cx="2743200" cy="3302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23FA0BD-1396-46D7-BCE1-2EF2E6DAFE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1775" y="4326339"/>
            <a:ext cx="2743200" cy="184903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5407743-AA4C-4D7D-BDB5-4C976596BB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27111" y="682624"/>
            <a:ext cx="6063113" cy="54927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5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  <p:bldP spid="9" grpId="0"/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32DE9F-BB90-4F3D-ACCA-5EFF1A64AE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71613" y="728663"/>
            <a:ext cx="9207500" cy="36115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B5DAF3-D499-429F-B0AA-1DC5983360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2413" y="682625"/>
            <a:ext cx="274320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A762CBB-88DE-43A8-84DF-23A8F6A099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9617" y="1567374"/>
            <a:ext cx="2743200" cy="457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4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BC37-1B7D-4ED2-A77E-3999D176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9911-AA8A-4BD8-8DB3-C5D079706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B9703-E033-478F-84AC-4C213DB7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E1143-8C51-4EA3-8CB3-5D8F4621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CB592-8984-4471-A8C6-9685A2AC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2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0579CD-E4BA-444A-B7AC-3C199CF65C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3127" y="682624"/>
            <a:ext cx="5902771" cy="3656900"/>
          </a:xfrm>
          <a:custGeom>
            <a:avLst/>
            <a:gdLst>
              <a:gd name="connsiteX0" fmla="*/ 1341884 w 5902771"/>
              <a:gd name="connsiteY0" fmla="*/ 0 h 3656900"/>
              <a:gd name="connsiteX1" fmla="*/ 5902771 w 5902771"/>
              <a:gd name="connsiteY1" fmla="*/ 0 h 3656900"/>
              <a:gd name="connsiteX2" fmla="*/ 5902771 w 5902771"/>
              <a:gd name="connsiteY2" fmla="*/ 2746375 h 3656900"/>
              <a:gd name="connsiteX3" fmla="*/ 4560887 w 5902771"/>
              <a:gd name="connsiteY3" fmla="*/ 2746375 h 3656900"/>
              <a:gd name="connsiteX4" fmla="*/ 4560887 w 5902771"/>
              <a:gd name="connsiteY4" fmla="*/ 3656900 h 3656900"/>
              <a:gd name="connsiteX5" fmla="*/ 0 w 5902771"/>
              <a:gd name="connsiteY5" fmla="*/ 3656900 h 3656900"/>
              <a:gd name="connsiteX6" fmla="*/ 0 w 5902771"/>
              <a:gd name="connsiteY6" fmla="*/ 1812601 h 3656900"/>
              <a:gd name="connsiteX7" fmla="*/ 1341884 w 5902771"/>
              <a:gd name="connsiteY7" fmla="*/ 1812601 h 365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2771" h="3656900">
                <a:moveTo>
                  <a:pt x="1341884" y="0"/>
                </a:moveTo>
                <a:lnTo>
                  <a:pt x="5902771" y="0"/>
                </a:lnTo>
                <a:lnTo>
                  <a:pt x="5902771" y="2746375"/>
                </a:lnTo>
                <a:lnTo>
                  <a:pt x="4560887" y="2746375"/>
                </a:lnTo>
                <a:lnTo>
                  <a:pt x="4560887" y="3656900"/>
                </a:lnTo>
                <a:lnTo>
                  <a:pt x="0" y="3656900"/>
                </a:lnTo>
                <a:lnTo>
                  <a:pt x="0" y="1812601"/>
                </a:lnTo>
                <a:lnTo>
                  <a:pt x="1341884" y="18126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4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53132F-65F4-463D-BB95-6E9A2297B1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8045" y="0"/>
            <a:ext cx="3736782" cy="6232889"/>
          </a:xfrm>
          <a:custGeom>
            <a:avLst/>
            <a:gdLst>
              <a:gd name="connsiteX0" fmla="*/ 993582 w 3736782"/>
              <a:gd name="connsiteY0" fmla="*/ 0 h 6232889"/>
              <a:gd name="connsiteX1" fmla="*/ 3736782 w 3736782"/>
              <a:gd name="connsiteY1" fmla="*/ 0 h 6232889"/>
              <a:gd name="connsiteX2" fmla="*/ 3736782 w 3736782"/>
              <a:gd name="connsiteY2" fmla="*/ 5222875 h 6232889"/>
              <a:gd name="connsiteX3" fmla="*/ 2743200 w 3736782"/>
              <a:gd name="connsiteY3" fmla="*/ 5222875 h 6232889"/>
              <a:gd name="connsiteX4" fmla="*/ 2743200 w 3736782"/>
              <a:gd name="connsiteY4" fmla="*/ 6232889 h 6232889"/>
              <a:gd name="connsiteX5" fmla="*/ 0 w 3736782"/>
              <a:gd name="connsiteY5" fmla="*/ 6232889 h 6232889"/>
              <a:gd name="connsiteX6" fmla="*/ 0 w 3736782"/>
              <a:gd name="connsiteY6" fmla="*/ 1010014 h 6232889"/>
              <a:gd name="connsiteX7" fmla="*/ 993582 w 3736782"/>
              <a:gd name="connsiteY7" fmla="*/ 1010014 h 623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6782" h="6232889">
                <a:moveTo>
                  <a:pt x="993582" y="0"/>
                </a:moveTo>
                <a:lnTo>
                  <a:pt x="3736782" y="0"/>
                </a:lnTo>
                <a:lnTo>
                  <a:pt x="3736782" y="5222875"/>
                </a:lnTo>
                <a:lnTo>
                  <a:pt x="2743200" y="5222875"/>
                </a:lnTo>
                <a:lnTo>
                  <a:pt x="2743200" y="6232889"/>
                </a:lnTo>
                <a:lnTo>
                  <a:pt x="0" y="6232889"/>
                </a:lnTo>
                <a:lnTo>
                  <a:pt x="0" y="1010014"/>
                </a:lnTo>
                <a:lnTo>
                  <a:pt x="993582" y="1010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3F371C-EE28-4929-9767-EEC5650B5D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3362" y="682625"/>
            <a:ext cx="5538034" cy="4575175"/>
          </a:xfrm>
          <a:custGeom>
            <a:avLst/>
            <a:gdLst>
              <a:gd name="connsiteX0" fmla="*/ 0 w 5538034"/>
              <a:gd name="connsiteY0" fmla="*/ 0 h 4575175"/>
              <a:gd name="connsiteX1" fmla="*/ 4592637 w 5538034"/>
              <a:gd name="connsiteY1" fmla="*/ 0 h 4575175"/>
              <a:gd name="connsiteX2" fmla="*/ 4592637 w 5538034"/>
              <a:gd name="connsiteY2" fmla="*/ 917575 h 4575175"/>
              <a:gd name="connsiteX3" fmla="*/ 5538034 w 5538034"/>
              <a:gd name="connsiteY3" fmla="*/ 917575 h 4575175"/>
              <a:gd name="connsiteX4" fmla="*/ 5538034 w 5538034"/>
              <a:gd name="connsiteY4" fmla="*/ 4575175 h 4575175"/>
              <a:gd name="connsiteX5" fmla="*/ 945397 w 5538034"/>
              <a:gd name="connsiteY5" fmla="*/ 4575175 h 4575175"/>
              <a:gd name="connsiteX6" fmla="*/ 945397 w 5538034"/>
              <a:gd name="connsiteY6" fmla="*/ 3657600 h 4575175"/>
              <a:gd name="connsiteX7" fmla="*/ 0 w 5538034"/>
              <a:gd name="connsiteY7" fmla="*/ 3657600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38034" h="4575175">
                <a:moveTo>
                  <a:pt x="0" y="0"/>
                </a:moveTo>
                <a:lnTo>
                  <a:pt x="4592637" y="0"/>
                </a:lnTo>
                <a:lnTo>
                  <a:pt x="4592637" y="917575"/>
                </a:lnTo>
                <a:lnTo>
                  <a:pt x="5538034" y="917575"/>
                </a:lnTo>
                <a:lnTo>
                  <a:pt x="5538034" y="4575175"/>
                </a:lnTo>
                <a:lnTo>
                  <a:pt x="945397" y="4575175"/>
                </a:lnTo>
                <a:lnTo>
                  <a:pt x="945397" y="3657600"/>
                </a:lnTo>
                <a:lnTo>
                  <a:pt x="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A224C7-6977-443A-82CB-BE3766747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7488" y="0"/>
            <a:ext cx="27432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5860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E3DF78-D631-47F1-8C6B-31086EE37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70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solidFill>
          <a:srgbClr val="1A1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C212FA-CD81-48F1-91A1-BC19D183C8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5400" y="668338"/>
            <a:ext cx="4318000" cy="61896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1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75486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9493720-F9E4-4884-BF04-E2581F7663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498" y="666426"/>
            <a:ext cx="4556502" cy="276257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A90C604-05AF-445B-9A51-EAB4AECF14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31019" y="1789771"/>
            <a:ext cx="3278460" cy="3278460"/>
          </a:xfrm>
          <a:custGeom>
            <a:avLst/>
            <a:gdLst>
              <a:gd name="connsiteX0" fmla="*/ 1639230 w 3278460"/>
              <a:gd name="connsiteY0" fmla="*/ 0 h 3278460"/>
              <a:gd name="connsiteX1" fmla="*/ 3278460 w 3278460"/>
              <a:gd name="connsiteY1" fmla="*/ 1639230 h 3278460"/>
              <a:gd name="connsiteX2" fmla="*/ 1639230 w 3278460"/>
              <a:gd name="connsiteY2" fmla="*/ 3278460 h 3278460"/>
              <a:gd name="connsiteX3" fmla="*/ 0 w 3278460"/>
              <a:gd name="connsiteY3" fmla="*/ 1639230 h 3278460"/>
              <a:gd name="connsiteX4" fmla="*/ 1639230 w 3278460"/>
              <a:gd name="connsiteY4" fmla="*/ 0 h 327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8460" h="3278460">
                <a:moveTo>
                  <a:pt x="1639230" y="0"/>
                </a:moveTo>
                <a:cubicBezTo>
                  <a:pt x="2544552" y="0"/>
                  <a:pt x="3278460" y="733908"/>
                  <a:pt x="3278460" y="1639230"/>
                </a:cubicBezTo>
                <a:cubicBezTo>
                  <a:pt x="3278460" y="2544552"/>
                  <a:pt x="2544552" y="3278460"/>
                  <a:pt x="1639230" y="3278460"/>
                </a:cubicBezTo>
                <a:cubicBezTo>
                  <a:pt x="733908" y="3278460"/>
                  <a:pt x="0" y="2544552"/>
                  <a:pt x="0" y="1639230"/>
                </a:cubicBezTo>
                <a:cubicBezTo>
                  <a:pt x="0" y="733908"/>
                  <a:pt x="733908" y="0"/>
                  <a:pt x="16392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1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35B92-E687-4731-97CD-445053CC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4783F-9B09-4B1E-AB4C-CA61471C8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4F416-401C-4BF2-9E22-33FFFE678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C5392-6046-4854-9AFD-3A73FCD7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B5200-BBD5-4261-9AC0-4F181B8F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647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B43F483-1D40-4720-B2D7-06C7699480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498" y="4339525"/>
            <a:ext cx="4556502" cy="251847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A0A1483-A0FE-4A85-81C5-D3D502FF817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7363685-445F-45FB-B5B2-F95D14DBFB57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51597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BBD07DC-DC73-4159-AA47-4ECEA7E4603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TECHOLOGY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D4CE3E1-0860-4443-BC35-E9B60F743D6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TECHOLOGY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61895671-C4A4-4063-9E98-67B147647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498" y="715667"/>
            <a:ext cx="6380136" cy="362385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3CD6363-D766-454D-A9C9-27D615A358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498" y="715667"/>
            <a:ext cx="4556502" cy="543716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BDD44E2-D834-4BBA-A5AD-F2C4E3D1BAF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6DE1B4E-2BE6-4D8E-948B-3F5F1D3B23B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15873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741835-4934-491A-A777-9156C07D1E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0400" y="1552575"/>
            <a:ext cx="3657600" cy="46021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6CB7940-BA81-4506-AE39-4781A7B3124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EC23F9A-F96A-47C1-A9E5-B6DAB55A147C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57643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9762DF3-5C00-417E-B858-D8EE45BBC31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AC8869B-F1CD-480B-81ED-C2DD3F406F10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4881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7C935-95B1-4DC0-8454-1A3B8E1E49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21513" y="0"/>
            <a:ext cx="3641725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4A0-AAFD-44D5-B8CA-C1CFE8DB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A7B9-5906-4BFC-B019-9339D7F93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624FE-2A19-4E96-AAAC-4699448A6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739D4-0923-4664-81D6-02F298BB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AC80A-DD0C-4B64-965C-773A2BAE7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67386-F014-44EB-B787-4C316BDC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963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0F3D-6C29-407B-8C96-4E97BD1E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C9CBDF-24B0-4629-A643-59B981A21F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5E5E6-4B03-48D6-A0D6-2A425D2F6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C8459-E5D4-4B16-9038-BEE03284D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7F00D-A203-4848-8C08-1F2FA9A5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5B238-7127-44D8-A7AA-FD7C0F9E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13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B1E2-AE4E-4361-B55B-852A5923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42DF7-D065-4023-872E-6B733B302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5A5B7-E513-4365-8808-1E384BE3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DCC84-C606-4AF7-9905-7E6E78C7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209B-9250-4C5D-9950-E79B3C83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902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A0B3C-AA7D-471B-8D8E-F4063FCF5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1C013-E4B9-4464-B268-33DB5F34B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0C19D-694B-411F-9039-20346CCF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3F408-DACF-45AC-804C-D7B42E1C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F0649-670D-42B5-847F-82B5F4142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6B96-3CAC-41F4-B6D6-78FBF6D9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DACDF-5C36-4055-89FE-15845427A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717CC-61B3-4430-A090-04E9FFCF7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7BDE1-F96C-4752-A600-F4C91A92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6370B-24B4-46F5-9AB1-84CFA1FE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36495-7C16-49DD-9780-BAD59B66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1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E040-C101-4A44-B205-1248B361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96419-F78B-468D-805D-AD95F0E40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87F11-A97C-4DD1-BEC6-7DA609064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6059F-CD46-41BB-BBD0-14433B395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A2620-31A9-4F13-9390-CDA9F6256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DEBE09-E608-4916-9BE5-8CE23A02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3C8AC-7808-4B20-A263-84EF28B0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79D75-1207-4E64-BDDB-A30F3EAC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D9CC-2092-43AF-9E8F-F1155327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23EFB1-7156-4C35-A511-50448DE3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7F386-1A26-4C96-8089-27D1D4F1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B0350-56FC-4107-B623-E0A2E87E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9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2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D89203-503E-41D9-A795-1E4E783979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2513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E2610D-594E-495F-B351-CAC8EF79353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246542" y="3244334"/>
            <a:ext cx="48379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ADAFD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45135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221-87DA-4B2E-824D-D78FC81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7C58-4476-4500-A695-CA10F61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7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AA8DD6-6A72-486B-BD2E-4D617487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847A-237D-46BC-98DF-B92C27E7A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1DA2-2307-42CE-AEB3-5801C12AC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4C1A9-C4AE-4A1A-B836-C0A7BB36862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1D73D-EAB5-4F63-8161-61BE250FB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3D72-A0A7-4229-AD16-892DE92E3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70902-1F30-6B06-CCCB-6757A0DCEDBA}"/>
              </a:ext>
            </a:extLst>
          </p:cNvPr>
          <p:cNvSpPr txBox="1">
            <a:spLocks/>
          </p:cNvSpPr>
          <p:nvPr/>
        </p:nvSpPr>
        <p:spPr>
          <a:xfrm>
            <a:off x="1994079" y="1877119"/>
            <a:ext cx="8203842" cy="10064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BCA4E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Roles from the SDLC</a:t>
            </a: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E1DD0E7D-8877-40A6-99C0-41DCD2E10EF4}"/>
              </a:ext>
            </a:extLst>
          </p:cNvPr>
          <p:cNvSpPr txBox="1">
            <a:spLocks/>
          </p:cNvSpPr>
          <p:nvPr/>
        </p:nvSpPr>
        <p:spPr>
          <a:xfrm>
            <a:off x="4102663" y="2990105"/>
            <a:ext cx="4450618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Assignment 1</a:t>
            </a:r>
          </a:p>
        </p:txBody>
      </p:sp>
      <p:sp>
        <p:nvSpPr>
          <p:cNvPr id="42" name="流程图: 终止 41">
            <a:extLst>
              <a:ext uri="{FF2B5EF4-FFF2-40B4-BE49-F238E27FC236}">
                <a16:creationId xmlns:a16="http://schemas.microsoft.com/office/drawing/2014/main" id="{253152F4-DBB4-1F08-D30A-52390A706780}"/>
              </a:ext>
            </a:extLst>
          </p:cNvPr>
          <p:cNvSpPr/>
          <p:nvPr/>
        </p:nvSpPr>
        <p:spPr>
          <a:xfrm>
            <a:off x="9150325" y="5891002"/>
            <a:ext cx="2620851" cy="679219"/>
          </a:xfrm>
          <a:prstGeom prst="flowChartTerminator">
            <a:avLst/>
          </a:prstGeom>
          <a:gradFill>
            <a:gsLst>
              <a:gs pos="0">
                <a:srgbClr val="D1BAE8">
                  <a:alpha val="70000"/>
                </a:srgbClr>
              </a:gs>
              <a:gs pos="86000">
                <a:srgbClr val="8146BC"/>
              </a:gs>
              <a:gs pos="60000">
                <a:srgbClr val="9869C9"/>
              </a:gs>
              <a:gs pos="100000">
                <a:srgbClr val="7B3DB9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Xiaoshu</a:t>
            </a:r>
            <a:r>
              <a:rPr lang="en-US" altLang="zh-CN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Zhao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64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70902-1F30-6B06-CCCB-6757A0DCEDBA}"/>
              </a:ext>
            </a:extLst>
          </p:cNvPr>
          <p:cNvSpPr txBox="1">
            <a:spLocks/>
          </p:cNvSpPr>
          <p:nvPr/>
        </p:nvSpPr>
        <p:spPr>
          <a:xfrm>
            <a:off x="736508" y="1104209"/>
            <a:ext cx="4585000" cy="14189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Software</a:t>
            </a:r>
            <a:endParaRPr lang="en-US" sz="4800" dirty="0">
              <a:solidFill>
                <a:srgbClr val="7030A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r>
              <a:rPr lang="en-US" sz="4800" dirty="0">
                <a:solidFill>
                  <a:srgbClr val="ADAF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Engineer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DA48616-F2E6-40B8-149A-D10AF69B7530}"/>
              </a:ext>
            </a:extLst>
          </p:cNvPr>
          <p:cNvSpPr txBox="1">
            <a:spLocks/>
          </p:cNvSpPr>
          <p:nvPr/>
        </p:nvSpPr>
        <p:spPr>
          <a:xfrm>
            <a:off x="736509" y="3113406"/>
            <a:ext cx="4038691" cy="10576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Software engineers are tasked with </a:t>
            </a:r>
            <a:r>
              <a:rPr lang="en-US" altLang="zh-CN" sz="1600" b="1" dirty="0">
                <a:solidFill>
                  <a:srgbClr val="9660C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designing, building, and maintaining software systems</a:t>
            </a: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7" name="流程图: 终止 6">
            <a:extLst>
              <a:ext uri="{FF2B5EF4-FFF2-40B4-BE49-F238E27FC236}">
                <a16:creationId xmlns:a16="http://schemas.microsoft.com/office/drawing/2014/main" id="{0F628CC4-A580-5A0E-1C39-F958DA9A1E0E}"/>
              </a:ext>
            </a:extLst>
          </p:cNvPr>
          <p:cNvSpPr/>
          <p:nvPr/>
        </p:nvSpPr>
        <p:spPr>
          <a:xfrm>
            <a:off x="736508" y="5470756"/>
            <a:ext cx="2103929" cy="468888"/>
          </a:xfrm>
          <a:prstGeom prst="flowChartTerminator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altLang="zh-CN" i="1" dirty="0">
                <a:solidFill>
                  <a:srgbClr val="D1BA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Responsibilities</a:t>
            </a:r>
            <a:endParaRPr lang="zh-CN" altLang="en-US" i="1" dirty="0">
              <a:solidFill>
                <a:srgbClr val="D1BAE8"/>
              </a:solidFill>
              <a:latin typeface="Roboto" panose="02000000000000000000" pitchFamily="2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FEB9D88-CF3B-4136-2B97-A9D935230B00}"/>
              </a:ext>
            </a:extLst>
          </p:cNvPr>
          <p:cNvSpPr/>
          <p:nvPr/>
        </p:nvSpPr>
        <p:spPr>
          <a:xfrm>
            <a:off x="5974218" y="814626"/>
            <a:ext cx="5770575" cy="5601163"/>
          </a:xfrm>
          <a:prstGeom prst="roundRect">
            <a:avLst/>
          </a:prstGeom>
          <a:solidFill>
            <a:srgbClr val="332062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9">
            <a:extLst>
              <a:ext uri="{FF2B5EF4-FFF2-40B4-BE49-F238E27FC236}">
                <a16:creationId xmlns:a16="http://schemas.microsoft.com/office/drawing/2014/main" id="{D6F852AB-0173-342F-C6DB-B6580EC024A0}"/>
              </a:ext>
            </a:extLst>
          </p:cNvPr>
          <p:cNvSpPr/>
          <p:nvPr/>
        </p:nvSpPr>
        <p:spPr>
          <a:xfrm>
            <a:off x="6520526" y="1156361"/>
            <a:ext cx="479430" cy="479430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D1BAE8"/>
                </a:solidFill>
                <a:latin typeface="Impact" panose="020B0806030902050204" pitchFamily="34" charset="0"/>
              </a:rPr>
              <a:t>1.</a:t>
            </a:r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A0308724-839C-06FF-E701-A046AD8B54B6}"/>
              </a:ext>
            </a:extLst>
          </p:cNvPr>
          <p:cNvSpPr/>
          <p:nvPr/>
        </p:nvSpPr>
        <p:spPr>
          <a:xfrm>
            <a:off x="6520526" y="1774243"/>
            <a:ext cx="479430" cy="479430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D1BAE8"/>
                </a:solidFill>
                <a:latin typeface="Impact" panose="020B0806030902050204" pitchFamily="34" charset="0"/>
              </a:rPr>
              <a:t>2.</a:t>
            </a:r>
            <a:endParaRPr lang="en-US" sz="16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9AA28B0F-609C-A35B-D76D-7E5710822F8A}"/>
              </a:ext>
            </a:extLst>
          </p:cNvPr>
          <p:cNvSpPr/>
          <p:nvPr/>
        </p:nvSpPr>
        <p:spPr>
          <a:xfrm>
            <a:off x="6520526" y="2381797"/>
            <a:ext cx="479430" cy="479430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D1BAE8"/>
                </a:solidFill>
                <a:latin typeface="Impact" panose="020B0806030902050204" pitchFamily="34" charset="0"/>
              </a:rPr>
              <a:t>3.</a:t>
            </a:r>
            <a:endParaRPr lang="en-US" sz="16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B2FA2-AEB9-E192-2DA8-7A293081AF01}"/>
              </a:ext>
            </a:extLst>
          </p:cNvPr>
          <p:cNvSpPr/>
          <p:nvPr/>
        </p:nvSpPr>
        <p:spPr>
          <a:xfrm>
            <a:off x="6520526" y="3077247"/>
            <a:ext cx="479430" cy="479430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D1BAE8"/>
                </a:solidFill>
                <a:latin typeface="Impact" panose="020B0806030902050204" pitchFamily="34" charset="0"/>
              </a:rPr>
              <a:t>4</a:t>
            </a:r>
            <a:r>
              <a:rPr lang="en-US" sz="16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A8111EFD-9113-F247-39DC-6B36AE5317DE}"/>
              </a:ext>
            </a:extLst>
          </p:cNvPr>
          <p:cNvSpPr/>
          <p:nvPr/>
        </p:nvSpPr>
        <p:spPr>
          <a:xfrm>
            <a:off x="6520526" y="3799345"/>
            <a:ext cx="479430" cy="479430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D1BAE8"/>
                </a:solidFill>
                <a:latin typeface="Impact" panose="020B0806030902050204" pitchFamily="34" charset="0"/>
              </a:rPr>
              <a:t>5</a:t>
            </a:r>
            <a:r>
              <a:rPr lang="en-US" sz="16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2A489EBC-1C86-48FC-7BC2-87A478C59EF8}"/>
              </a:ext>
            </a:extLst>
          </p:cNvPr>
          <p:cNvSpPr/>
          <p:nvPr/>
        </p:nvSpPr>
        <p:spPr>
          <a:xfrm>
            <a:off x="936886" y="5908461"/>
            <a:ext cx="1521501" cy="134912"/>
          </a:xfrm>
          <a:prstGeom prst="rightArrow">
            <a:avLst/>
          </a:prstGeom>
          <a:gradFill>
            <a:gsLst>
              <a:gs pos="0">
                <a:srgbClr val="D1BAE8"/>
              </a:gs>
              <a:gs pos="51000">
                <a:srgbClr val="9869C9"/>
              </a:gs>
              <a:gs pos="100000">
                <a:srgbClr val="7B3DB9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D94778A-8CA4-36BC-565A-8D698810F214}"/>
              </a:ext>
            </a:extLst>
          </p:cNvPr>
          <p:cNvSpPr txBox="1">
            <a:spLocks/>
          </p:cNvSpPr>
          <p:nvPr/>
        </p:nvSpPr>
        <p:spPr>
          <a:xfrm>
            <a:off x="7279821" y="1831082"/>
            <a:ext cx="3595650" cy="47943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Writing and test code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37D03B0-9B5F-7A65-2A97-2A2C2244A3F2}"/>
              </a:ext>
            </a:extLst>
          </p:cNvPr>
          <p:cNvSpPr txBox="1">
            <a:spLocks/>
          </p:cNvSpPr>
          <p:nvPr/>
        </p:nvSpPr>
        <p:spPr>
          <a:xfrm>
            <a:off x="7279821" y="5196605"/>
            <a:ext cx="3595650" cy="93897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Consult with stakeholders, third party vendors, security specialists, and other team members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F5B90150-B9DA-0A0B-B73A-3A81E1E6B464}"/>
              </a:ext>
            </a:extLst>
          </p:cNvPr>
          <p:cNvSpPr txBox="1">
            <a:spLocks/>
          </p:cNvSpPr>
          <p:nvPr/>
        </p:nvSpPr>
        <p:spPr>
          <a:xfrm>
            <a:off x="7279821" y="2386202"/>
            <a:ext cx="3595650" cy="46466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Evaluating, optimizing software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C904E2E-BE75-D198-3773-6D47ABFAD1FF}"/>
              </a:ext>
            </a:extLst>
          </p:cNvPr>
          <p:cNvSpPr txBox="1">
            <a:spLocks/>
          </p:cNvSpPr>
          <p:nvPr/>
        </p:nvSpPr>
        <p:spPr>
          <a:xfrm>
            <a:off x="7279821" y="2942661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Maintaining and updating software systems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76EF745E-B3A1-98FF-9309-354F9D48D869}"/>
              </a:ext>
            </a:extLst>
          </p:cNvPr>
          <p:cNvSpPr txBox="1">
            <a:spLocks/>
          </p:cNvSpPr>
          <p:nvPr/>
        </p:nvSpPr>
        <p:spPr>
          <a:xfrm>
            <a:off x="7279821" y="3660158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Documenting code; Presenting new systems to users and customers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3E05BCB-5A19-B962-A372-18E86C1A85B4}"/>
              </a:ext>
            </a:extLst>
          </p:cNvPr>
          <p:cNvSpPr txBox="1">
            <a:spLocks/>
          </p:cNvSpPr>
          <p:nvPr/>
        </p:nvSpPr>
        <p:spPr>
          <a:xfrm>
            <a:off x="7279821" y="4554798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Integrating and deploying software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2300A04-1283-E960-4EE1-9FBF4C3A1228}"/>
              </a:ext>
            </a:extLst>
          </p:cNvPr>
          <p:cNvSpPr txBox="1">
            <a:spLocks/>
          </p:cNvSpPr>
          <p:nvPr/>
        </p:nvSpPr>
        <p:spPr>
          <a:xfrm>
            <a:off x="7293637" y="1100703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Analyze users’ needs and Design new software systems</a:t>
            </a:r>
          </a:p>
        </p:txBody>
      </p:sp>
      <p:sp>
        <p:nvSpPr>
          <p:cNvPr id="39" name="Oval 19">
            <a:extLst>
              <a:ext uri="{FF2B5EF4-FFF2-40B4-BE49-F238E27FC236}">
                <a16:creationId xmlns:a16="http://schemas.microsoft.com/office/drawing/2014/main" id="{52EF739E-C1BF-126B-8F9A-B1359E05BDD6}"/>
              </a:ext>
            </a:extLst>
          </p:cNvPr>
          <p:cNvSpPr/>
          <p:nvPr/>
        </p:nvSpPr>
        <p:spPr>
          <a:xfrm>
            <a:off x="6520526" y="4554798"/>
            <a:ext cx="479430" cy="479430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D1BAE8"/>
                </a:solidFill>
                <a:latin typeface="Impact" panose="020B0806030902050204" pitchFamily="34" charset="0"/>
              </a:rPr>
              <a:t>6</a:t>
            </a:r>
            <a:r>
              <a:rPr lang="en-US" sz="16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40" name="Oval 19">
            <a:extLst>
              <a:ext uri="{FF2B5EF4-FFF2-40B4-BE49-F238E27FC236}">
                <a16:creationId xmlns:a16="http://schemas.microsoft.com/office/drawing/2014/main" id="{165C4AA1-63D0-B8D8-8640-F288533DE023}"/>
              </a:ext>
            </a:extLst>
          </p:cNvPr>
          <p:cNvSpPr/>
          <p:nvPr/>
        </p:nvSpPr>
        <p:spPr>
          <a:xfrm>
            <a:off x="6520526" y="5250248"/>
            <a:ext cx="479430" cy="479430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D1BAE8"/>
                </a:solidFill>
                <a:latin typeface="Impact" panose="020B0806030902050204" pitchFamily="34" charset="0"/>
              </a:rPr>
              <a:t>7</a:t>
            </a:r>
            <a:r>
              <a:rPr lang="en-US" sz="16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3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70902-1F30-6B06-CCCB-6757A0DCEDBA}"/>
              </a:ext>
            </a:extLst>
          </p:cNvPr>
          <p:cNvSpPr txBox="1">
            <a:spLocks/>
          </p:cNvSpPr>
          <p:nvPr/>
        </p:nvSpPr>
        <p:spPr>
          <a:xfrm>
            <a:off x="424813" y="242919"/>
            <a:ext cx="4553587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Software </a:t>
            </a:r>
            <a:r>
              <a:rPr lang="en-US" sz="3200" dirty="0">
                <a:solidFill>
                  <a:srgbClr val="ADAF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Engineer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F2D26CE-E96A-9A2F-C409-B2E4A6B041C1}"/>
              </a:ext>
            </a:extLst>
          </p:cNvPr>
          <p:cNvSpPr/>
          <p:nvPr/>
        </p:nvSpPr>
        <p:spPr>
          <a:xfrm>
            <a:off x="1001988" y="2109791"/>
            <a:ext cx="120876" cy="120876"/>
          </a:xfrm>
          <a:prstGeom prst="ellipse">
            <a:avLst/>
          </a:prstGeom>
          <a:solidFill>
            <a:srgbClr val="BC9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76F65A7-6341-4729-CA15-02AB202CBA63}"/>
              </a:ext>
            </a:extLst>
          </p:cNvPr>
          <p:cNvSpPr/>
          <p:nvPr/>
        </p:nvSpPr>
        <p:spPr>
          <a:xfrm>
            <a:off x="1001988" y="2850593"/>
            <a:ext cx="120876" cy="120876"/>
          </a:xfrm>
          <a:prstGeom prst="ellipse">
            <a:avLst/>
          </a:prstGeom>
          <a:solidFill>
            <a:srgbClr val="BC9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26C8F89-A449-8D28-8973-2614565C91AF}"/>
              </a:ext>
            </a:extLst>
          </p:cNvPr>
          <p:cNvSpPr/>
          <p:nvPr/>
        </p:nvSpPr>
        <p:spPr>
          <a:xfrm>
            <a:off x="1001988" y="3502545"/>
            <a:ext cx="120876" cy="120876"/>
          </a:xfrm>
          <a:prstGeom prst="ellipse">
            <a:avLst/>
          </a:prstGeom>
          <a:solidFill>
            <a:srgbClr val="BC9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025EE1D-BAE3-36D6-650C-8703BF8A2C8B}"/>
              </a:ext>
            </a:extLst>
          </p:cNvPr>
          <p:cNvSpPr/>
          <p:nvPr/>
        </p:nvSpPr>
        <p:spPr>
          <a:xfrm>
            <a:off x="6526737" y="2170229"/>
            <a:ext cx="120876" cy="120876"/>
          </a:xfrm>
          <a:prstGeom prst="ellipse">
            <a:avLst/>
          </a:prstGeom>
          <a:solidFill>
            <a:srgbClr val="BC9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6533E76-DF53-F878-92EC-236F62D87115}"/>
              </a:ext>
            </a:extLst>
          </p:cNvPr>
          <p:cNvSpPr/>
          <p:nvPr/>
        </p:nvSpPr>
        <p:spPr>
          <a:xfrm>
            <a:off x="6526737" y="3266289"/>
            <a:ext cx="120876" cy="120876"/>
          </a:xfrm>
          <a:prstGeom prst="ellipse">
            <a:avLst/>
          </a:prstGeom>
          <a:solidFill>
            <a:srgbClr val="BC9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0F98392-9313-1C4F-477A-E2B94810FB07}"/>
              </a:ext>
            </a:extLst>
          </p:cNvPr>
          <p:cNvSpPr txBox="1">
            <a:spLocks/>
          </p:cNvSpPr>
          <p:nvPr/>
        </p:nvSpPr>
        <p:spPr>
          <a:xfrm>
            <a:off x="1319738" y="2014601"/>
            <a:ext cx="3887262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the </a:t>
            </a:r>
            <a:r>
              <a:rPr lang="en-US" altLang="zh-CN" sz="1600" b="1" dirty="0">
                <a:solidFill>
                  <a:srgbClr val="7B3DB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interface</a:t>
            </a: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website or web application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068223C-3B48-4ED2-F4FF-4194A640E762}"/>
              </a:ext>
            </a:extLst>
          </p:cNvPr>
          <p:cNvSpPr txBox="1">
            <a:spLocks/>
          </p:cNvSpPr>
          <p:nvPr/>
        </p:nvSpPr>
        <p:spPr>
          <a:xfrm>
            <a:off x="1319738" y="2667040"/>
            <a:ext cx="3887262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Coding details:  drop-down menus, fonts, colors, and page layouts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800AC60-C69D-B20D-006D-E168EC7E8FCA}"/>
              </a:ext>
            </a:extLst>
          </p:cNvPr>
          <p:cNvSpPr txBox="1">
            <a:spLocks/>
          </p:cNvSpPr>
          <p:nvPr/>
        </p:nvSpPr>
        <p:spPr>
          <a:xfrm>
            <a:off x="1319738" y="3346730"/>
            <a:ext cx="3887262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 with front-end technologies : HTML, CSS, and scripting language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AC81A85-27BF-5385-AD4A-C63ABB930363}"/>
              </a:ext>
            </a:extLst>
          </p:cNvPr>
          <p:cNvSpPr txBox="1">
            <a:spLocks/>
          </p:cNvSpPr>
          <p:nvPr/>
        </p:nvSpPr>
        <p:spPr>
          <a:xfrm>
            <a:off x="6901396" y="4463759"/>
            <a:ext cx="3806707" cy="88007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Using back-end programming languages like Java, Python, PHP, Ruby, C++, etc.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C65565A-9FBE-B1A3-1B4E-60830D60B10D}"/>
              </a:ext>
            </a:extLst>
          </p:cNvPr>
          <p:cNvSpPr txBox="1">
            <a:spLocks/>
          </p:cNvSpPr>
          <p:nvPr/>
        </p:nvSpPr>
        <p:spPr>
          <a:xfrm>
            <a:off x="6901396" y="3095029"/>
            <a:ext cx="3806707" cy="143185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Ensure the website performs correctly, focusing on databases, back-end logic, application programming interface (APIs), architecture, and servers.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6F7A740-13BE-261E-9A16-FAF6A8385456}"/>
              </a:ext>
            </a:extLst>
          </p:cNvPr>
          <p:cNvSpPr txBox="1">
            <a:spLocks/>
          </p:cNvSpPr>
          <p:nvPr/>
        </p:nvSpPr>
        <p:spPr>
          <a:xfrm>
            <a:off x="6901396" y="2013658"/>
            <a:ext cx="3806707" cy="114449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 and maintain the </a:t>
            </a:r>
            <a:r>
              <a:rPr lang="en-US" altLang="zh-CN" sz="1600" b="1" dirty="0">
                <a:solidFill>
                  <a:srgbClr val="7B3DB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mechanisms</a:t>
            </a: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that process data and perform actions on websites.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D4220B5-34B5-D000-12CD-8F25CF302716}"/>
              </a:ext>
            </a:extLst>
          </p:cNvPr>
          <p:cNvSpPr/>
          <p:nvPr/>
        </p:nvSpPr>
        <p:spPr>
          <a:xfrm>
            <a:off x="6526737" y="4640387"/>
            <a:ext cx="120876" cy="120876"/>
          </a:xfrm>
          <a:prstGeom prst="ellipse">
            <a:avLst/>
          </a:prstGeom>
          <a:solidFill>
            <a:srgbClr val="BC9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DE00C8B-3434-0B5C-591E-803644FA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88" y="4201593"/>
            <a:ext cx="4103026" cy="2429870"/>
          </a:xfrm>
          <a:prstGeom prst="rect">
            <a:avLst/>
          </a:prstGeom>
        </p:spPr>
      </p:pic>
      <p:sp>
        <p:nvSpPr>
          <p:cNvPr id="41" name="流程图: 终止 40">
            <a:extLst>
              <a:ext uri="{FF2B5EF4-FFF2-40B4-BE49-F238E27FC236}">
                <a16:creationId xmlns:a16="http://schemas.microsoft.com/office/drawing/2014/main" id="{37D640EC-402E-F115-FC71-56A05D6A68AA}"/>
              </a:ext>
            </a:extLst>
          </p:cNvPr>
          <p:cNvSpPr/>
          <p:nvPr/>
        </p:nvSpPr>
        <p:spPr>
          <a:xfrm>
            <a:off x="912259" y="1113659"/>
            <a:ext cx="2728408" cy="700862"/>
          </a:xfrm>
          <a:prstGeom prst="flowChartTerminator">
            <a:avLst/>
          </a:prstGeom>
          <a:gradFill>
            <a:gsLst>
              <a:gs pos="0">
                <a:srgbClr val="D1BAE8">
                  <a:alpha val="70000"/>
                </a:srgbClr>
              </a:gs>
              <a:gs pos="86000">
                <a:srgbClr val="8146BC"/>
              </a:gs>
              <a:gs pos="60000">
                <a:srgbClr val="9869C9"/>
              </a:gs>
              <a:gs pos="100000">
                <a:srgbClr val="7B3DB9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Front-end Engineer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流程图: 终止 1">
            <a:extLst>
              <a:ext uri="{FF2B5EF4-FFF2-40B4-BE49-F238E27FC236}">
                <a16:creationId xmlns:a16="http://schemas.microsoft.com/office/drawing/2014/main" id="{1E0F5C7A-2026-9442-F949-095772AE1F6D}"/>
              </a:ext>
            </a:extLst>
          </p:cNvPr>
          <p:cNvSpPr/>
          <p:nvPr/>
        </p:nvSpPr>
        <p:spPr>
          <a:xfrm>
            <a:off x="6526737" y="1113659"/>
            <a:ext cx="2728408" cy="700862"/>
          </a:xfrm>
          <a:prstGeom prst="flowChartTerminator">
            <a:avLst/>
          </a:prstGeom>
          <a:gradFill>
            <a:gsLst>
              <a:gs pos="0">
                <a:srgbClr val="D1BAE8">
                  <a:alpha val="70000"/>
                </a:srgbClr>
              </a:gs>
              <a:gs pos="86000">
                <a:srgbClr val="8146BC"/>
              </a:gs>
              <a:gs pos="60000">
                <a:srgbClr val="9869C9"/>
              </a:gs>
              <a:gs pos="100000">
                <a:srgbClr val="7B3DB9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Back-end Engineer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4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6" grpId="0"/>
      <p:bldP spid="27" grpId="0"/>
      <p:bldP spid="29" grpId="0"/>
      <p:bldP spid="30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70902-1F30-6B06-CCCB-6757A0DCEDBA}"/>
              </a:ext>
            </a:extLst>
          </p:cNvPr>
          <p:cNvSpPr txBox="1">
            <a:spLocks/>
          </p:cNvSpPr>
          <p:nvPr/>
        </p:nvSpPr>
        <p:spPr>
          <a:xfrm>
            <a:off x="736509" y="974839"/>
            <a:ext cx="4585000" cy="14189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Full Stack</a:t>
            </a:r>
            <a:endParaRPr lang="en-US" sz="4800" dirty="0">
              <a:solidFill>
                <a:srgbClr val="7030A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r>
              <a:rPr lang="en-US" sz="4800" dirty="0">
                <a:solidFill>
                  <a:srgbClr val="ADAF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DA48616-F2E6-40B8-149A-D10AF69B7530}"/>
              </a:ext>
            </a:extLst>
          </p:cNvPr>
          <p:cNvSpPr txBox="1">
            <a:spLocks/>
          </p:cNvSpPr>
          <p:nvPr/>
        </p:nvSpPr>
        <p:spPr>
          <a:xfrm>
            <a:off x="736509" y="3113406"/>
            <a:ext cx="4757386" cy="136115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full-stack developer helps build and maintain both the </a:t>
            </a:r>
            <a:r>
              <a:rPr lang="en-US" altLang="zh-CN" sz="1600" b="1" dirty="0">
                <a:solidFill>
                  <a:srgbClr val="9660C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front-end</a:t>
            </a:r>
            <a:r>
              <a:rPr lang="en-US" altLang="zh-CN" sz="1600" dirty="0">
                <a:solidFill>
                  <a:srgbClr val="9660C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600" i="1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(the parts of a website a user sees and interacts with) </a:t>
            </a: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the</a:t>
            </a:r>
            <a:r>
              <a:rPr lang="en-US" altLang="zh-CN" sz="1600" b="1" dirty="0">
                <a:solidFill>
                  <a:srgbClr val="9660C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back-end </a:t>
            </a:r>
            <a:r>
              <a:rPr lang="en-US" altLang="zh-CN" sz="1600" i="1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(the behind-the-scenes data storage and processing) </a:t>
            </a: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a website.</a:t>
            </a:r>
          </a:p>
        </p:txBody>
      </p:sp>
      <p:sp>
        <p:nvSpPr>
          <p:cNvPr id="7" name="流程图: 终止 6">
            <a:extLst>
              <a:ext uri="{FF2B5EF4-FFF2-40B4-BE49-F238E27FC236}">
                <a16:creationId xmlns:a16="http://schemas.microsoft.com/office/drawing/2014/main" id="{0F628CC4-A580-5A0E-1C39-F958DA9A1E0E}"/>
              </a:ext>
            </a:extLst>
          </p:cNvPr>
          <p:cNvSpPr/>
          <p:nvPr/>
        </p:nvSpPr>
        <p:spPr>
          <a:xfrm>
            <a:off x="736508" y="5470756"/>
            <a:ext cx="2103929" cy="468888"/>
          </a:xfrm>
          <a:prstGeom prst="flowChartTerminator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altLang="zh-CN" i="1" dirty="0">
                <a:solidFill>
                  <a:srgbClr val="D1BA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Responsibilities</a:t>
            </a:r>
            <a:endParaRPr lang="zh-CN" altLang="en-US" i="1" dirty="0">
              <a:solidFill>
                <a:srgbClr val="D1BAE8"/>
              </a:solidFill>
              <a:latin typeface="Roboto" panose="02000000000000000000" pitchFamily="2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FEB9D88-CF3B-4136-2B97-A9D935230B00}"/>
              </a:ext>
            </a:extLst>
          </p:cNvPr>
          <p:cNvSpPr/>
          <p:nvPr/>
        </p:nvSpPr>
        <p:spPr>
          <a:xfrm>
            <a:off x="5974218" y="814626"/>
            <a:ext cx="5770575" cy="5601163"/>
          </a:xfrm>
          <a:prstGeom prst="roundRect">
            <a:avLst/>
          </a:prstGeom>
          <a:solidFill>
            <a:srgbClr val="332062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9">
            <a:extLst>
              <a:ext uri="{FF2B5EF4-FFF2-40B4-BE49-F238E27FC236}">
                <a16:creationId xmlns:a16="http://schemas.microsoft.com/office/drawing/2014/main" id="{D6F852AB-0173-342F-C6DB-B6580EC024A0}"/>
              </a:ext>
            </a:extLst>
          </p:cNvPr>
          <p:cNvSpPr/>
          <p:nvPr/>
        </p:nvSpPr>
        <p:spPr>
          <a:xfrm>
            <a:off x="6348335" y="1304200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1.</a:t>
            </a:r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A0308724-839C-06FF-E701-A046AD8B54B6}"/>
              </a:ext>
            </a:extLst>
          </p:cNvPr>
          <p:cNvSpPr/>
          <p:nvPr/>
        </p:nvSpPr>
        <p:spPr>
          <a:xfrm>
            <a:off x="6348335" y="2261203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2.</a:t>
            </a:r>
            <a:endParaRPr lang="en-US" sz="20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9AA28B0F-609C-A35B-D76D-7E5710822F8A}"/>
              </a:ext>
            </a:extLst>
          </p:cNvPr>
          <p:cNvSpPr/>
          <p:nvPr/>
        </p:nvSpPr>
        <p:spPr>
          <a:xfrm>
            <a:off x="6356268" y="3218206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3.</a:t>
            </a:r>
            <a:endParaRPr lang="en-US" sz="20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B2FA2-AEB9-E192-2DA8-7A293081AF01}"/>
              </a:ext>
            </a:extLst>
          </p:cNvPr>
          <p:cNvSpPr/>
          <p:nvPr/>
        </p:nvSpPr>
        <p:spPr>
          <a:xfrm>
            <a:off x="6356268" y="4171013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4</a:t>
            </a:r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A8111EFD-9113-F247-39DC-6B36AE5317DE}"/>
              </a:ext>
            </a:extLst>
          </p:cNvPr>
          <p:cNvSpPr/>
          <p:nvPr/>
        </p:nvSpPr>
        <p:spPr>
          <a:xfrm>
            <a:off x="6356268" y="5132212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5</a:t>
            </a:r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2A489EBC-1C86-48FC-7BC2-87A478C59EF8}"/>
              </a:ext>
            </a:extLst>
          </p:cNvPr>
          <p:cNvSpPr/>
          <p:nvPr/>
        </p:nvSpPr>
        <p:spPr>
          <a:xfrm>
            <a:off x="936886" y="5908461"/>
            <a:ext cx="1521501" cy="134912"/>
          </a:xfrm>
          <a:prstGeom prst="rightArrow">
            <a:avLst/>
          </a:prstGeom>
          <a:gradFill>
            <a:gsLst>
              <a:gs pos="0">
                <a:srgbClr val="D1BAE8"/>
              </a:gs>
              <a:gs pos="51000">
                <a:srgbClr val="9869C9"/>
              </a:gs>
              <a:gs pos="100000">
                <a:srgbClr val="7B3DB9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D94778A-8CA4-36BC-565A-8D698810F214}"/>
              </a:ext>
            </a:extLst>
          </p:cNvPr>
          <p:cNvSpPr txBox="1">
            <a:spLocks/>
          </p:cNvSpPr>
          <p:nvPr/>
        </p:nvSpPr>
        <p:spPr>
          <a:xfrm>
            <a:off x="7279821" y="1347129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 and maintain web services and interfaces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81A64464-7544-0470-D188-102AB5045399}"/>
              </a:ext>
            </a:extLst>
          </p:cNvPr>
          <p:cNvSpPr txBox="1">
            <a:spLocks/>
          </p:cNvSpPr>
          <p:nvPr/>
        </p:nvSpPr>
        <p:spPr>
          <a:xfrm>
            <a:off x="7279821" y="2311867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Contribute to front-end and back-end development processes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37D03B0-9B5F-7A65-2A97-2A2C2244A3F2}"/>
              </a:ext>
            </a:extLst>
          </p:cNvPr>
          <p:cNvSpPr txBox="1">
            <a:spLocks/>
          </p:cNvSpPr>
          <p:nvPr/>
        </p:nvSpPr>
        <p:spPr>
          <a:xfrm>
            <a:off x="7279821" y="3360061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 new product features or APIs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4E97F8A7-B45C-DEA1-F333-63ED9F65FCC8}"/>
              </a:ext>
            </a:extLst>
          </p:cNvPr>
          <p:cNvSpPr txBox="1">
            <a:spLocks/>
          </p:cNvSpPr>
          <p:nvPr/>
        </p:nvSpPr>
        <p:spPr>
          <a:xfrm>
            <a:off x="7279821" y="4172835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Perform tests, troubleshoot software, and fix bugs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6264785-3073-8EE4-0DA3-2B5CA94DD2ED}"/>
              </a:ext>
            </a:extLst>
          </p:cNvPr>
          <p:cNvSpPr txBox="1">
            <a:spLocks/>
          </p:cNvSpPr>
          <p:nvPr/>
        </p:nvSpPr>
        <p:spPr>
          <a:xfrm>
            <a:off x="7279821" y="5189967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Collaborate with other departments on projects and sprints</a:t>
            </a:r>
          </a:p>
        </p:txBody>
      </p:sp>
    </p:spTree>
    <p:extLst>
      <p:ext uri="{BB962C8B-B14F-4D97-AF65-F5344CB8AC3E}">
        <p14:creationId xmlns:p14="http://schemas.microsoft.com/office/powerpoint/2010/main" val="35560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3" grpId="0"/>
      <p:bldP spid="27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70902-1F30-6B06-CCCB-6757A0DCEDBA}"/>
              </a:ext>
            </a:extLst>
          </p:cNvPr>
          <p:cNvSpPr txBox="1">
            <a:spLocks/>
          </p:cNvSpPr>
          <p:nvPr/>
        </p:nvSpPr>
        <p:spPr>
          <a:xfrm>
            <a:off x="614726" y="1184485"/>
            <a:ext cx="5359492" cy="14536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Function Architect </a:t>
            </a:r>
            <a:r>
              <a:rPr lang="en-US" sz="4800" dirty="0">
                <a:solidFill>
                  <a:srgbClr val="ADAF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/</a:t>
            </a:r>
            <a:r>
              <a:rPr lang="en-US" sz="48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altLang="zh-CN" sz="4800" dirty="0">
                <a:solidFill>
                  <a:srgbClr val="ADAF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Engineer</a:t>
            </a:r>
            <a:endParaRPr lang="en-US" sz="4800" dirty="0">
              <a:solidFill>
                <a:srgbClr val="ADAF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流程图: 终止 6">
            <a:extLst>
              <a:ext uri="{FF2B5EF4-FFF2-40B4-BE49-F238E27FC236}">
                <a16:creationId xmlns:a16="http://schemas.microsoft.com/office/drawing/2014/main" id="{0F628CC4-A580-5A0E-1C39-F958DA9A1E0E}"/>
              </a:ext>
            </a:extLst>
          </p:cNvPr>
          <p:cNvSpPr/>
          <p:nvPr/>
        </p:nvSpPr>
        <p:spPr>
          <a:xfrm>
            <a:off x="665674" y="5504868"/>
            <a:ext cx="2103929" cy="468888"/>
          </a:xfrm>
          <a:prstGeom prst="flowChartTerminator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altLang="zh-CN" i="1" dirty="0">
                <a:solidFill>
                  <a:srgbClr val="D1BA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Responsibilities</a:t>
            </a:r>
            <a:endParaRPr lang="zh-CN" altLang="en-US" i="1" dirty="0">
              <a:solidFill>
                <a:srgbClr val="D1BAE8"/>
              </a:solidFill>
              <a:latin typeface="Roboto" panose="02000000000000000000" pitchFamily="2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FEB9D88-CF3B-4136-2B97-A9D935230B00}"/>
              </a:ext>
            </a:extLst>
          </p:cNvPr>
          <p:cNvSpPr/>
          <p:nvPr/>
        </p:nvSpPr>
        <p:spPr>
          <a:xfrm>
            <a:off x="5974218" y="814626"/>
            <a:ext cx="5770575" cy="5601163"/>
          </a:xfrm>
          <a:prstGeom prst="roundRect">
            <a:avLst/>
          </a:prstGeom>
          <a:solidFill>
            <a:srgbClr val="332062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9">
            <a:extLst>
              <a:ext uri="{FF2B5EF4-FFF2-40B4-BE49-F238E27FC236}">
                <a16:creationId xmlns:a16="http://schemas.microsoft.com/office/drawing/2014/main" id="{D6F852AB-0173-342F-C6DB-B6580EC024A0}"/>
              </a:ext>
            </a:extLst>
          </p:cNvPr>
          <p:cNvSpPr/>
          <p:nvPr/>
        </p:nvSpPr>
        <p:spPr>
          <a:xfrm>
            <a:off x="6348335" y="1304200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1.</a:t>
            </a:r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A0308724-839C-06FF-E701-A046AD8B54B6}"/>
              </a:ext>
            </a:extLst>
          </p:cNvPr>
          <p:cNvSpPr/>
          <p:nvPr/>
        </p:nvSpPr>
        <p:spPr>
          <a:xfrm>
            <a:off x="6348335" y="2261203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2.</a:t>
            </a:r>
            <a:endParaRPr lang="en-US" sz="20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9AA28B0F-609C-A35B-D76D-7E5710822F8A}"/>
              </a:ext>
            </a:extLst>
          </p:cNvPr>
          <p:cNvSpPr/>
          <p:nvPr/>
        </p:nvSpPr>
        <p:spPr>
          <a:xfrm>
            <a:off x="6356268" y="3218206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3.</a:t>
            </a:r>
            <a:endParaRPr lang="en-US" sz="20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B2FA2-AEB9-E192-2DA8-7A293081AF01}"/>
              </a:ext>
            </a:extLst>
          </p:cNvPr>
          <p:cNvSpPr/>
          <p:nvPr/>
        </p:nvSpPr>
        <p:spPr>
          <a:xfrm>
            <a:off x="6356268" y="4171013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4</a:t>
            </a:r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A8111EFD-9113-F247-39DC-6B36AE5317DE}"/>
              </a:ext>
            </a:extLst>
          </p:cNvPr>
          <p:cNvSpPr/>
          <p:nvPr/>
        </p:nvSpPr>
        <p:spPr>
          <a:xfrm>
            <a:off x="6356268" y="5132212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5</a:t>
            </a:r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2A489EBC-1C86-48FC-7BC2-87A478C59EF8}"/>
              </a:ext>
            </a:extLst>
          </p:cNvPr>
          <p:cNvSpPr/>
          <p:nvPr/>
        </p:nvSpPr>
        <p:spPr>
          <a:xfrm>
            <a:off x="866052" y="5942573"/>
            <a:ext cx="1521501" cy="134912"/>
          </a:xfrm>
          <a:prstGeom prst="rightArrow">
            <a:avLst/>
          </a:prstGeom>
          <a:gradFill>
            <a:gsLst>
              <a:gs pos="0">
                <a:srgbClr val="D1BAE8"/>
              </a:gs>
              <a:gs pos="51000">
                <a:srgbClr val="9869C9"/>
              </a:gs>
              <a:gs pos="100000">
                <a:srgbClr val="7B3DB9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D94778A-8CA4-36BC-565A-8D698810F214}"/>
              </a:ext>
            </a:extLst>
          </p:cNvPr>
          <p:cNvSpPr txBox="1">
            <a:spLocks/>
          </p:cNvSpPr>
          <p:nvPr/>
        </p:nvSpPr>
        <p:spPr>
          <a:xfrm>
            <a:off x="7279821" y="3206295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Provides technical support regarding the architecture across the different stages of the SDLC. 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81A64464-7544-0470-D188-102AB5045399}"/>
              </a:ext>
            </a:extLst>
          </p:cNvPr>
          <p:cNvSpPr txBox="1">
            <a:spLocks/>
          </p:cNvSpPr>
          <p:nvPr/>
        </p:nvSpPr>
        <p:spPr>
          <a:xfrm>
            <a:off x="7279821" y="2334481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Designing the essential characteristics of the inner structure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866033F-1563-4A63-6A56-7ADC0EDA4A2E}"/>
              </a:ext>
            </a:extLst>
          </p:cNvPr>
          <p:cNvSpPr txBox="1">
            <a:spLocks/>
          </p:cNvSpPr>
          <p:nvPr/>
        </p:nvSpPr>
        <p:spPr>
          <a:xfrm>
            <a:off x="729560" y="3206295"/>
            <a:ext cx="4757386" cy="220495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system architect, designs and describes the architecture of a project as well as communicates that architecture to team members.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50F4689-88D5-71F3-08DF-50FC1433545F}"/>
              </a:ext>
            </a:extLst>
          </p:cNvPr>
          <p:cNvSpPr txBox="1">
            <a:spLocks/>
          </p:cNvSpPr>
          <p:nvPr/>
        </p:nvSpPr>
        <p:spPr>
          <a:xfrm>
            <a:off x="7279821" y="4273277"/>
            <a:ext cx="3595650" cy="60710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Managing the solution’s development and implementation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A956D3-9B7F-AC26-B91B-160883738AC2}"/>
              </a:ext>
            </a:extLst>
          </p:cNvPr>
          <p:cNvSpPr txBox="1">
            <a:spLocks/>
          </p:cNvSpPr>
          <p:nvPr/>
        </p:nvSpPr>
        <p:spPr>
          <a:xfrm>
            <a:off x="7279821" y="1270987"/>
            <a:ext cx="3595650" cy="60710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Designs application systems to streamline business processes and meet the needs of a business.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4EC62F3-EA96-AEF0-DDCC-A9AE3A3D2545}"/>
              </a:ext>
            </a:extLst>
          </p:cNvPr>
          <p:cNvSpPr txBox="1">
            <a:spLocks/>
          </p:cNvSpPr>
          <p:nvPr/>
        </p:nvSpPr>
        <p:spPr>
          <a:xfrm>
            <a:off x="7279821" y="5132211"/>
            <a:ext cx="3595650" cy="60710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collaborating with other managers within the business to establish product design, development, and sales projections</a:t>
            </a:r>
          </a:p>
        </p:txBody>
      </p:sp>
    </p:spTree>
    <p:extLst>
      <p:ext uri="{BB962C8B-B14F-4D97-AF65-F5344CB8AC3E}">
        <p14:creationId xmlns:p14="http://schemas.microsoft.com/office/powerpoint/2010/main" val="14879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7" grpId="0"/>
      <p:bldP spid="4" grpId="0"/>
      <p:bldP spid="5" grpId="0"/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70902-1F30-6B06-CCCB-6757A0DCEDBA}"/>
              </a:ext>
            </a:extLst>
          </p:cNvPr>
          <p:cNvSpPr txBox="1">
            <a:spLocks/>
          </p:cNvSpPr>
          <p:nvPr/>
        </p:nvSpPr>
        <p:spPr>
          <a:xfrm>
            <a:off x="736509" y="1160781"/>
            <a:ext cx="5013908" cy="14219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Software Project</a:t>
            </a:r>
            <a:endParaRPr lang="en-US" sz="4800" dirty="0">
              <a:solidFill>
                <a:srgbClr val="7030A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r>
              <a:rPr lang="en-US" sz="4800" dirty="0">
                <a:solidFill>
                  <a:srgbClr val="ADAF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</a:t>
            </a:r>
            <a:r>
              <a:rPr lang="en-US" altLang="zh-CN" sz="4800" dirty="0">
                <a:solidFill>
                  <a:srgbClr val="ADAF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anager</a:t>
            </a:r>
            <a:endParaRPr lang="en-US" sz="4800" dirty="0">
              <a:solidFill>
                <a:srgbClr val="ADAF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流程图: 终止 6">
            <a:extLst>
              <a:ext uri="{FF2B5EF4-FFF2-40B4-BE49-F238E27FC236}">
                <a16:creationId xmlns:a16="http://schemas.microsoft.com/office/drawing/2014/main" id="{0F628CC4-A580-5A0E-1C39-F958DA9A1E0E}"/>
              </a:ext>
            </a:extLst>
          </p:cNvPr>
          <p:cNvSpPr/>
          <p:nvPr/>
        </p:nvSpPr>
        <p:spPr>
          <a:xfrm>
            <a:off x="736508" y="5470756"/>
            <a:ext cx="2103929" cy="468888"/>
          </a:xfrm>
          <a:prstGeom prst="flowChartTerminator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altLang="zh-CN" i="1" dirty="0">
                <a:solidFill>
                  <a:srgbClr val="D1BA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Responsibilities</a:t>
            </a:r>
            <a:endParaRPr lang="zh-CN" altLang="en-US" i="1" dirty="0">
              <a:solidFill>
                <a:srgbClr val="D1BAE8"/>
              </a:solidFill>
              <a:latin typeface="Roboto" panose="02000000000000000000" pitchFamily="2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FEB9D88-CF3B-4136-2B97-A9D935230B00}"/>
              </a:ext>
            </a:extLst>
          </p:cNvPr>
          <p:cNvSpPr/>
          <p:nvPr/>
        </p:nvSpPr>
        <p:spPr>
          <a:xfrm>
            <a:off x="5967778" y="833944"/>
            <a:ext cx="5770575" cy="5601163"/>
          </a:xfrm>
          <a:prstGeom prst="roundRect">
            <a:avLst/>
          </a:prstGeom>
          <a:solidFill>
            <a:srgbClr val="332062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9">
            <a:extLst>
              <a:ext uri="{FF2B5EF4-FFF2-40B4-BE49-F238E27FC236}">
                <a16:creationId xmlns:a16="http://schemas.microsoft.com/office/drawing/2014/main" id="{D6F852AB-0173-342F-C6DB-B6580EC024A0}"/>
              </a:ext>
            </a:extLst>
          </p:cNvPr>
          <p:cNvSpPr/>
          <p:nvPr/>
        </p:nvSpPr>
        <p:spPr>
          <a:xfrm>
            <a:off x="6348335" y="1304200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1.</a:t>
            </a:r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A0308724-839C-06FF-E701-A046AD8B54B6}"/>
              </a:ext>
            </a:extLst>
          </p:cNvPr>
          <p:cNvSpPr/>
          <p:nvPr/>
        </p:nvSpPr>
        <p:spPr>
          <a:xfrm>
            <a:off x="6348335" y="2261203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2.</a:t>
            </a:r>
            <a:endParaRPr lang="en-US" sz="20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9AA28B0F-609C-A35B-D76D-7E5710822F8A}"/>
              </a:ext>
            </a:extLst>
          </p:cNvPr>
          <p:cNvSpPr/>
          <p:nvPr/>
        </p:nvSpPr>
        <p:spPr>
          <a:xfrm>
            <a:off x="6356268" y="3218206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3.</a:t>
            </a:r>
            <a:endParaRPr lang="en-US" sz="20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B2FA2-AEB9-E192-2DA8-7A293081AF01}"/>
              </a:ext>
            </a:extLst>
          </p:cNvPr>
          <p:cNvSpPr/>
          <p:nvPr/>
        </p:nvSpPr>
        <p:spPr>
          <a:xfrm>
            <a:off x="6356268" y="4171013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4</a:t>
            </a:r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A8111EFD-9113-F247-39DC-6B36AE5317DE}"/>
              </a:ext>
            </a:extLst>
          </p:cNvPr>
          <p:cNvSpPr/>
          <p:nvPr/>
        </p:nvSpPr>
        <p:spPr>
          <a:xfrm>
            <a:off x="6356268" y="5132212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5</a:t>
            </a:r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2A489EBC-1C86-48FC-7BC2-87A478C59EF8}"/>
              </a:ext>
            </a:extLst>
          </p:cNvPr>
          <p:cNvSpPr/>
          <p:nvPr/>
        </p:nvSpPr>
        <p:spPr>
          <a:xfrm>
            <a:off x="936886" y="5908461"/>
            <a:ext cx="1521501" cy="134912"/>
          </a:xfrm>
          <a:prstGeom prst="rightArrow">
            <a:avLst/>
          </a:prstGeom>
          <a:gradFill>
            <a:gsLst>
              <a:gs pos="0">
                <a:srgbClr val="D1BAE8"/>
              </a:gs>
              <a:gs pos="51000">
                <a:srgbClr val="9869C9"/>
              </a:gs>
              <a:gs pos="100000">
                <a:srgbClr val="7B3DB9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D94778A-8CA4-36BC-565A-8D698810F214}"/>
              </a:ext>
            </a:extLst>
          </p:cNvPr>
          <p:cNvSpPr txBox="1">
            <a:spLocks/>
          </p:cNvSpPr>
          <p:nvPr/>
        </p:nvSpPr>
        <p:spPr>
          <a:xfrm>
            <a:off x="7279821" y="1450335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Planning and scheduling like sets up timelines, helps to meet goal, manages roadblocks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81A64464-7544-0470-D188-102AB5045399}"/>
              </a:ext>
            </a:extLst>
          </p:cNvPr>
          <p:cNvSpPr txBox="1">
            <a:spLocks/>
          </p:cNvSpPr>
          <p:nvPr/>
        </p:nvSpPr>
        <p:spPr>
          <a:xfrm>
            <a:off x="7279821" y="3390630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Allocating personnel and resources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37D03B0-9B5F-7A65-2A97-2A2C2244A3F2}"/>
              </a:ext>
            </a:extLst>
          </p:cNvPr>
          <p:cNvSpPr txBox="1">
            <a:spLocks/>
          </p:cNvSpPr>
          <p:nvPr/>
        </p:nvSpPr>
        <p:spPr>
          <a:xfrm>
            <a:off x="7279821" y="4142559"/>
            <a:ext cx="3595650" cy="77551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Executing the software plan </a:t>
            </a:r>
            <a:r>
              <a:rPr lang="zh-CN" altLang="en-US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；</a:t>
            </a: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Documenting the progress of the project</a:t>
            </a:r>
            <a:r>
              <a:rPr lang="zh-CN" altLang="en-US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；</a:t>
            </a: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Assessing risks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4E97F8A7-B45C-DEA1-F333-63ED9F65FCC8}"/>
              </a:ext>
            </a:extLst>
          </p:cNvPr>
          <p:cNvSpPr txBox="1">
            <a:spLocks/>
          </p:cNvSpPr>
          <p:nvPr/>
        </p:nvSpPr>
        <p:spPr>
          <a:xfrm>
            <a:off x="7279821" y="5266654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Team communication and coordination to complete the project on schedule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866033F-1563-4A63-6A56-7ADC0EDA4A2E}"/>
              </a:ext>
            </a:extLst>
          </p:cNvPr>
          <p:cNvSpPr txBox="1">
            <a:spLocks/>
          </p:cNvSpPr>
          <p:nvPr/>
        </p:nvSpPr>
        <p:spPr>
          <a:xfrm>
            <a:off x="850234" y="3265806"/>
            <a:ext cx="4757386" cy="162037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Software project manager makes sure the </a:t>
            </a:r>
            <a:r>
              <a:rPr lang="en-US" altLang="zh-CN" sz="1600" b="1" dirty="0">
                <a:solidFill>
                  <a:srgbClr val="9660C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complete smoothly and facilitates communication</a:t>
            </a: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about the project.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BA48E59-A9EF-0327-823D-FDECB2F83454}"/>
              </a:ext>
            </a:extLst>
          </p:cNvPr>
          <p:cNvSpPr txBox="1">
            <a:spLocks/>
          </p:cNvSpPr>
          <p:nvPr/>
        </p:nvSpPr>
        <p:spPr>
          <a:xfrm>
            <a:off x="7279821" y="2352328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Planning a project’s cost and sticking to a budget</a:t>
            </a:r>
          </a:p>
        </p:txBody>
      </p:sp>
    </p:spTree>
    <p:extLst>
      <p:ext uri="{BB962C8B-B14F-4D97-AF65-F5344CB8AC3E}">
        <p14:creationId xmlns:p14="http://schemas.microsoft.com/office/powerpoint/2010/main" val="428499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7" grpId="0"/>
      <p:bldP spid="30" grpId="0"/>
      <p:bldP spid="31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70902-1F30-6B06-CCCB-6757A0DCEDBA}"/>
              </a:ext>
            </a:extLst>
          </p:cNvPr>
          <p:cNvSpPr txBox="1">
            <a:spLocks/>
          </p:cNvSpPr>
          <p:nvPr/>
        </p:nvSpPr>
        <p:spPr>
          <a:xfrm>
            <a:off x="736508" y="1142825"/>
            <a:ext cx="5359491" cy="14219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Q</a:t>
            </a:r>
            <a:r>
              <a:rPr lang="en-US" altLang="zh-CN" sz="48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&amp;A</a:t>
            </a:r>
            <a:r>
              <a:rPr lang="en-US" sz="48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32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(Quality Assurance)</a:t>
            </a:r>
            <a:endParaRPr lang="en-US" sz="3600" dirty="0">
              <a:solidFill>
                <a:srgbClr val="7B3DB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r>
              <a:rPr lang="en-US" altLang="zh-CN" sz="4800" dirty="0">
                <a:solidFill>
                  <a:srgbClr val="ADAF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Engineer</a:t>
            </a:r>
            <a:endParaRPr lang="en-US" sz="4800" dirty="0">
              <a:solidFill>
                <a:srgbClr val="ADAF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FEB9D88-CF3B-4136-2B97-A9D935230B00}"/>
              </a:ext>
            </a:extLst>
          </p:cNvPr>
          <p:cNvSpPr/>
          <p:nvPr/>
        </p:nvSpPr>
        <p:spPr>
          <a:xfrm>
            <a:off x="5974218" y="814626"/>
            <a:ext cx="5770575" cy="5601163"/>
          </a:xfrm>
          <a:prstGeom prst="roundRect">
            <a:avLst/>
          </a:prstGeom>
          <a:solidFill>
            <a:srgbClr val="332062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9">
            <a:extLst>
              <a:ext uri="{FF2B5EF4-FFF2-40B4-BE49-F238E27FC236}">
                <a16:creationId xmlns:a16="http://schemas.microsoft.com/office/drawing/2014/main" id="{D6F852AB-0173-342F-C6DB-B6580EC024A0}"/>
              </a:ext>
            </a:extLst>
          </p:cNvPr>
          <p:cNvSpPr/>
          <p:nvPr/>
        </p:nvSpPr>
        <p:spPr>
          <a:xfrm>
            <a:off x="6348335" y="1304200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1.</a:t>
            </a:r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A0308724-839C-06FF-E701-A046AD8B54B6}"/>
              </a:ext>
            </a:extLst>
          </p:cNvPr>
          <p:cNvSpPr/>
          <p:nvPr/>
        </p:nvSpPr>
        <p:spPr>
          <a:xfrm>
            <a:off x="6348335" y="2261203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2.</a:t>
            </a:r>
            <a:endParaRPr lang="en-US" sz="20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9AA28B0F-609C-A35B-D76D-7E5710822F8A}"/>
              </a:ext>
            </a:extLst>
          </p:cNvPr>
          <p:cNvSpPr/>
          <p:nvPr/>
        </p:nvSpPr>
        <p:spPr>
          <a:xfrm>
            <a:off x="6348334" y="3218206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3.</a:t>
            </a:r>
            <a:endParaRPr lang="en-US" sz="20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B2FA2-AEB9-E192-2DA8-7A293081AF01}"/>
              </a:ext>
            </a:extLst>
          </p:cNvPr>
          <p:cNvSpPr/>
          <p:nvPr/>
        </p:nvSpPr>
        <p:spPr>
          <a:xfrm>
            <a:off x="6356268" y="4171013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4</a:t>
            </a:r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A8111EFD-9113-F247-39DC-6B36AE5317DE}"/>
              </a:ext>
            </a:extLst>
          </p:cNvPr>
          <p:cNvSpPr/>
          <p:nvPr/>
        </p:nvSpPr>
        <p:spPr>
          <a:xfrm>
            <a:off x="6356268" y="5132212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5</a:t>
            </a:r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D94778A-8CA4-36BC-565A-8D698810F214}"/>
              </a:ext>
            </a:extLst>
          </p:cNvPr>
          <p:cNvSpPr txBox="1">
            <a:spLocks/>
          </p:cNvSpPr>
          <p:nvPr/>
        </p:nvSpPr>
        <p:spPr>
          <a:xfrm>
            <a:off x="7279821" y="1403239"/>
            <a:ext cx="3595650" cy="56414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Writing and executing test cases to identify bugs or deficiencies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D4D3339-8D37-3847-94D0-7DA7B3525F86}"/>
              </a:ext>
            </a:extLst>
          </p:cNvPr>
          <p:cNvSpPr txBox="1">
            <a:spLocks/>
          </p:cNvSpPr>
          <p:nvPr/>
        </p:nvSpPr>
        <p:spPr>
          <a:xfrm>
            <a:off x="766012" y="3206295"/>
            <a:ext cx="4757386" cy="174428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QA engineers are in-charge of ensuring the quality of the product and that the software solution meets customer requirements</a:t>
            </a:r>
          </a:p>
        </p:txBody>
      </p:sp>
      <p:sp>
        <p:nvSpPr>
          <p:cNvPr id="8" name="流程图: 终止 7">
            <a:extLst>
              <a:ext uri="{FF2B5EF4-FFF2-40B4-BE49-F238E27FC236}">
                <a16:creationId xmlns:a16="http://schemas.microsoft.com/office/drawing/2014/main" id="{79FE5847-26A8-FF08-8646-1F6A43B69AA5}"/>
              </a:ext>
            </a:extLst>
          </p:cNvPr>
          <p:cNvSpPr/>
          <p:nvPr/>
        </p:nvSpPr>
        <p:spPr>
          <a:xfrm>
            <a:off x="736508" y="5470756"/>
            <a:ext cx="2103929" cy="468888"/>
          </a:xfrm>
          <a:prstGeom prst="flowChartTerminator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altLang="zh-CN" i="1" dirty="0">
                <a:solidFill>
                  <a:srgbClr val="D1BA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Responsibilities</a:t>
            </a:r>
            <a:endParaRPr lang="zh-CN" altLang="en-US" i="1" dirty="0">
              <a:solidFill>
                <a:srgbClr val="D1BAE8"/>
              </a:solidFill>
              <a:latin typeface="Roboto" panose="02000000000000000000" pitchFamily="2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49C55CE-748F-FEF9-9A6D-F787E6FB0C5D}"/>
              </a:ext>
            </a:extLst>
          </p:cNvPr>
          <p:cNvSpPr/>
          <p:nvPr/>
        </p:nvSpPr>
        <p:spPr>
          <a:xfrm>
            <a:off x="936886" y="5908461"/>
            <a:ext cx="1521501" cy="134912"/>
          </a:xfrm>
          <a:prstGeom prst="rightArrow">
            <a:avLst/>
          </a:prstGeom>
          <a:gradFill>
            <a:gsLst>
              <a:gs pos="0">
                <a:srgbClr val="D1BAE8"/>
              </a:gs>
              <a:gs pos="51000">
                <a:srgbClr val="9869C9"/>
              </a:gs>
              <a:gs pos="100000">
                <a:srgbClr val="7B3DB9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5A8034B-6DA9-4982-57D1-6DD8A8A9386A}"/>
              </a:ext>
            </a:extLst>
          </p:cNvPr>
          <p:cNvSpPr txBox="1">
            <a:spLocks/>
          </p:cNvSpPr>
          <p:nvPr/>
        </p:nvSpPr>
        <p:spPr>
          <a:xfrm>
            <a:off x="7279821" y="2358146"/>
            <a:ext cx="3595650" cy="60710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 this feedback to the development teams. 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64633E-DBE2-867B-0841-4316C8993306}"/>
              </a:ext>
            </a:extLst>
          </p:cNvPr>
          <p:cNvSpPr txBox="1">
            <a:spLocks/>
          </p:cNvSpPr>
          <p:nvPr/>
        </p:nvSpPr>
        <p:spPr>
          <a:xfrm>
            <a:off x="7279821" y="3310865"/>
            <a:ext cx="3595650" cy="60710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data management systems to document test results and review the fix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69AA341-DA4F-5A84-F6D1-4E1449EA56AD}"/>
              </a:ext>
            </a:extLst>
          </p:cNvPr>
          <p:cNvSpPr txBox="1">
            <a:spLocks/>
          </p:cNvSpPr>
          <p:nvPr/>
        </p:nvSpPr>
        <p:spPr>
          <a:xfrm>
            <a:off x="7279821" y="5070120"/>
            <a:ext cx="3595650" cy="56414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Team coordination includes meeting deadlines, creating extensive tests, monitoring progress, and writing reports.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569997-8518-CEEF-424C-A1DB15D6444C}"/>
              </a:ext>
            </a:extLst>
          </p:cNvPr>
          <p:cNvSpPr txBox="1">
            <a:spLocks/>
          </p:cNvSpPr>
          <p:nvPr/>
        </p:nvSpPr>
        <p:spPr>
          <a:xfrm>
            <a:off x="7279821" y="4226101"/>
            <a:ext cx="3595650" cy="62664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Making sure software is up to industry standards</a:t>
            </a:r>
          </a:p>
        </p:txBody>
      </p:sp>
    </p:spTree>
    <p:extLst>
      <p:ext uri="{BB962C8B-B14F-4D97-AF65-F5344CB8AC3E}">
        <p14:creationId xmlns:p14="http://schemas.microsoft.com/office/powerpoint/2010/main" val="289441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6" grpId="0"/>
      <p:bldP spid="10" grpId="0"/>
      <p:bldP spid="15" grpId="0"/>
      <p:bldP spid="18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70902-1F30-6B06-CCCB-6757A0DCEDBA}"/>
              </a:ext>
            </a:extLst>
          </p:cNvPr>
          <p:cNvSpPr txBox="1">
            <a:spLocks/>
          </p:cNvSpPr>
          <p:nvPr/>
        </p:nvSpPr>
        <p:spPr>
          <a:xfrm>
            <a:off x="736508" y="1198225"/>
            <a:ext cx="5359491" cy="14219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UX </a:t>
            </a:r>
            <a:r>
              <a:rPr lang="en-US" sz="3200" dirty="0">
                <a:solidFill>
                  <a:srgbClr val="7B3DB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(user experience) </a:t>
            </a:r>
            <a:endParaRPr lang="en-US" dirty="0">
              <a:solidFill>
                <a:srgbClr val="7B3DB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r>
              <a:rPr lang="en-US" altLang="zh-CN" sz="4800" dirty="0">
                <a:solidFill>
                  <a:srgbClr val="ADAF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Engineer</a:t>
            </a:r>
            <a:endParaRPr lang="en-US" sz="4800" dirty="0">
              <a:solidFill>
                <a:srgbClr val="ADAF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FEB9D88-CF3B-4136-2B97-A9D935230B00}"/>
              </a:ext>
            </a:extLst>
          </p:cNvPr>
          <p:cNvSpPr/>
          <p:nvPr/>
        </p:nvSpPr>
        <p:spPr>
          <a:xfrm>
            <a:off x="5974218" y="814626"/>
            <a:ext cx="5770575" cy="5601163"/>
          </a:xfrm>
          <a:prstGeom prst="roundRect">
            <a:avLst/>
          </a:prstGeom>
          <a:solidFill>
            <a:srgbClr val="332062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Oval 19">
            <a:extLst>
              <a:ext uri="{FF2B5EF4-FFF2-40B4-BE49-F238E27FC236}">
                <a16:creationId xmlns:a16="http://schemas.microsoft.com/office/drawing/2014/main" id="{D6F852AB-0173-342F-C6DB-B6580EC024A0}"/>
              </a:ext>
            </a:extLst>
          </p:cNvPr>
          <p:cNvSpPr/>
          <p:nvPr/>
        </p:nvSpPr>
        <p:spPr>
          <a:xfrm>
            <a:off x="6348335" y="1304200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1.</a:t>
            </a:r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A0308724-839C-06FF-E701-A046AD8B54B6}"/>
              </a:ext>
            </a:extLst>
          </p:cNvPr>
          <p:cNvSpPr/>
          <p:nvPr/>
        </p:nvSpPr>
        <p:spPr>
          <a:xfrm>
            <a:off x="6348335" y="2261203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2.</a:t>
            </a:r>
            <a:endParaRPr lang="en-US" sz="20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9AA28B0F-609C-A35B-D76D-7E5710822F8A}"/>
              </a:ext>
            </a:extLst>
          </p:cNvPr>
          <p:cNvSpPr/>
          <p:nvPr/>
        </p:nvSpPr>
        <p:spPr>
          <a:xfrm>
            <a:off x="6348334" y="3218206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3.</a:t>
            </a:r>
            <a:endParaRPr lang="en-US" sz="2000" dirty="0">
              <a:solidFill>
                <a:srgbClr val="D1BAE8"/>
              </a:solidFill>
              <a:latin typeface="Impact" panose="020B080603090205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B2FA2-AEB9-E192-2DA8-7A293081AF01}"/>
              </a:ext>
            </a:extLst>
          </p:cNvPr>
          <p:cNvSpPr/>
          <p:nvPr/>
        </p:nvSpPr>
        <p:spPr>
          <a:xfrm>
            <a:off x="6356268" y="4171013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4</a:t>
            </a:r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A8111EFD-9113-F247-39DC-6B36AE5317DE}"/>
              </a:ext>
            </a:extLst>
          </p:cNvPr>
          <p:cNvSpPr/>
          <p:nvPr/>
        </p:nvSpPr>
        <p:spPr>
          <a:xfrm>
            <a:off x="6356268" y="5132212"/>
            <a:ext cx="607101" cy="607101"/>
          </a:xfrm>
          <a:prstGeom prst="ellipse">
            <a:avLst/>
          </a:prstGeom>
          <a:solidFill>
            <a:srgbClr val="966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D1BAE8"/>
                </a:solidFill>
                <a:latin typeface="Impact" panose="020B0806030902050204" pitchFamily="34" charset="0"/>
              </a:rPr>
              <a:t>5</a:t>
            </a:r>
            <a:r>
              <a:rPr lang="en-US" sz="2000" dirty="0">
                <a:solidFill>
                  <a:srgbClr val="D1BAE8"/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D94778A-8CA4-36BC-565A-8D698810F214}"/>
              </a:ext>
            </a:extLst>
          </p:cNvPr>
          <p:cNvSpPr txBox="1">
            <a:spLocks/>
          </p:cNvSpPr>
          <p:nvPr/>
        </p:nvSpPr>
        <p:spPr>
          <a:xfrm>
            <a:off x="7279821" y="2337907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Define how the software behaves from the user’s perspective  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81A64464-7544-0470-D188-102AB5045399}"/>
              </a:ext>
            </a:extLst>
          </p:cNvPr>
          <p:cNvSpPr txBox="1">
            <a:spLocks/>
          </p:cNvSpPr>
          <p:nvPr/>
        </p:nvSpPr>
        <p:spPr>
          <a:xfrm>
            <a:off x="7279821" y="3075644"/>
            <a:ext cx="3595650" cy="100651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Determines how the software communicates its functionality to the end-user and how the end-user interacts with it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D4D3339-8D37-3847-94D0-7DA7B3525F86}"/>
              </a:ext>
            </a:extLst>
          </p:cNvPr>
          <p:cNvSpPr txBox="1">
            <a:spLocks/>
          </p:cNvSpPr>
          <p:nvPr/>
        </p:nvSpPr>
        <p:spPr>
          <a:xfrm>
            <a:off x="766012" y="3206295"/>
            <a:ext cx="4757386" cy="14219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experience (UX) engineers work to </a:t>
            </a:r>
            <a:r>
              <a:rPr lang="en-US" altLang="zh-CN" sz="1600" b="1" dirty="0">
                <a:solidFill>
                  <a:srgbClr val="7B3DB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optimize the interaction</a:t>
            </a: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600" b="1" dirty="0">
                <a:solidFill>
                  <a:srgbClr val="7B3DB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between humans and products.</a:t>
            </a: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make a product or service usable, enjoyable, and accessible. </a:t>
            </a:r>
          </a:p>
        </p:txBody>
      </p:sp>
      <p:sp>
        <p:nvSpPr>
          <p:cNvPr id="8" name="流程图: 终止 7">
            <a:extLst>
              <a:ext uri="{FF2B5EF4-FFF2-40B4-BE49-F238E27FC236}">
                <a16:creationId xmlns:a16="http://schemas.microsoft.com/office/drawing/2014/main" id="{79FE5847-26A8-FF08-8646-1F6A43B69AA5}"/>
              </a:ext>
            </a:extLst>
          </p:cNvPr>
          <p:cNvSpPr/>
          <p:nvPr/>
        </p:nvSpPr>
        <p:spPr>
          <a:xfrm>
            <a:off x="736508" y="5470756"/>
            <a:ext cx="2103929" cy="468888"/>
          </a:xfrm>
          <a:prstGeom prst="flowChartTerminator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en-US" altLang="zh-CN" i="1" dirty="0">
                <a:solidFill>
                  <a:srgbClr val="D1BA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Responsibilities</a:t>
            </a:r>
            <a:endParaRPr lang="zh-CN" altLang="en-US" i="1" dirty="0">
              <a:solidFill>
                <a:srgbClr val="D1BAE8"/>
              </a:solidFill>
              <a:latin typeface="Roboto" panose="02000000000000000000" pitchFamily="2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49C55CE-748F-FEF9-9A6D-F787E6FB0C5D}"/>
              </a:ext>
            </a:extLst>
          </p:cNvPr>
          <p:cNvSpPr/>
          <p:nvPr/>
        </p:nvSpPr>
        <p:spPr>
          <a:xfrm>
            <a:off x="936886" y="5908461"/>
            <a:ext cx="1521501" cy="134912"/>
          </a:xfrm>
          <a:prstGeom prst="rightArrow">
            <a:avLst/>
          </a:prstGeom>
          <a:gradFill>
            <a:gsLst>
              <a:gs pos="0">
                <a:srgbClr val="D1BAE8"/>
              </a:gs>
              <a:gs pos="51000">
                <a:srgbClr val="9869C9"/>
              </a:gs>
              <a:gs pos="100000">
                <a:srgbClr val="7B3DB9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9A15911-A11C-4C4B-48F8-1822947A356B}"/>
              </a:ext>
            </a:extLst>
          </p:cNvPr>
          <p:cNvSpPr txBox="1">
            <a:spLocks/>
          </p:cNvSpPr>
          <p:nvPr/>
        </p:nvSpPr>
        <p:spPr>
          <a:xfrm>
            <a:off x="7279821" y="1304200"/>
            <a:ext cx="3595650" cy="6418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Conduct user research to understand the user’s problem, pain point and the brand goals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070BC57-4FB1-2092-76CD-6D54065A6D0A}"/>
              </a:ext>
            </a:extLst>
          </p:cNvPr>
          <p:cNvSpPr txBox="1">
            <a:spLocks/>
          </p:cNvSpPr>
          <p:nvPr/>
        </p:nvSpPr>
        <p:spPr>
          <a:xfrm>
            <a:off x="7262888" y="4178085"/>
            <a:ext cx="3595650" cy="74728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Conduct user testing to identify any problems with the design and develop solutions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D7BC424-1440-98B4-4592-61804FC7731B}"/>
              </a:ext>
            </a:extLst>
          </p:cNvPr>
          <p:cNvSpPr txBox="1">
            <a:spLocks/>
          </p:cNvSpPr>
          <p:nvPr/>
        </p:nvSpPr>
        <p:spPr>
          <a:xfrm>
            <a:off x="7262888" y="5228636"/>
            <a:ext cx="3595650" cy="74728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rgbClr val="ADAF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Deliver the design solution to your client or company</a:t>
            </a:r>
          </a:p>
        </p:txBody>
      </p:sp>
    </p:spTree>
    <p:extLst>
      <p:ext uri="{BB962C8B-B14F-4D97-AF65-F5344CB8AC3E}">
        <p14:creationId xmlns:p14="http://schemas.microsoft.com/office/powerpoint/2010/main" val="303938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7" grpId="0"/>
      <p:bldP spid="6" grpId="0"/>
      <p:bldP spid="13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流程图: 终止 41">
            <a:extLst>
              <a:ext uri="{FF2B5EF4-FFF2-40B4-BE49-F238E27FC236}">
                <a16:creationId xmlns:a16="http://schemas.microsoft.com/office/drawing/2014/main" id="{253152F4-DBB4-1F08-D30A-52390A706780}"/>
              </a:ext>
            </a:extLst>
          </p:cNvPr>
          <p:cNvSpPr/>
          <p:nvPr/>
        </p:nvSpPr>
        <p:spPr>
          <a:xfrm>
            <a:off x="4197999" y="2442027"/>
            <a:ext cx="3279042" cy="1053732"/>
          </a:xfrm>
          <a:prstGeom prst="flowChartTerminator">
            <a:avLst/>
          </a:prstGeom>
          <a:gradFill>
            <a:gsLst>
              <a:gs pos="0">
                <a:srgbClr val="D1BAE8">
                  <a:alpha val="70000"/>
                </a:srgbClr>
              </a:gs>
              <a:gs pos="86000">
                <a:srgbClr val="8146BC"/>
              </a:gs>
              <a:gs pos="60000">
                <a:srgbClr val="9869C9"/>
              </a:gs>
              <a:gs pos="100000">
                <a:srgbClr val="7B3DB9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Thanks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49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656</Words>
  <Application>Microsoft Office PowerPoint</Application>
  <PresentationFormat>宽屏</PresentationFormat>
  <Paragraphs>101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Impact</vt:lpstr>
      <vt:lpstr>Roboto</vt:lpstr>
      <vt:lpstr>Roboto Black</vt:lpstr>
      <vt:lpstr>Roboto Medium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晓书</dc:creator>
  <cp:lastModifiedBy>赵 晓书</cp:lastModifiedBy>
  <cp:revision>14</cp:revision>
  <dcterms:created xsi:type="dcterms:W3CDTF">2023-01-15T01:50:27Z</dcterms:created>
  <dcterms:modified xsi:type="dcterms:W3CDTF">2023-01-16T08:43:16Z</dcterms:modified>
</cp:coreProperties>
</file>